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312" r:id="rId4"/>
    <p:sldId id="257" r:id="rId5"/>
    <p:sldId id="292" r:id="rId6"/>
    <p:sldId id="368" r:id="rId7"/>
    <p:sldId id="387" r:id="rId8"/>
    <p:sldId id="315" r:id="rId9"/>
    <p:sldId id="320" r:id="rId10"/>
    <p:sldId id="384" r:id="rId11"/>
    <p:sldId id="321" r:id="rId12"/>
    <p:sldId id="370" r:id="rId13"/>
    <p:sldId id="343" r:id="rId14"/>
    <p:sldId id="371" r:id="rId15"/>
    <p:sldId id="345" r:id="rId16"/>
    <p:sldId id="373" r:id="rId17"/>
    <p:sldId id="339" r:id="rId18"/>
    <p:sldId id="374" r:id="rId19"/>
    <p:sldId id="330" r:id="rId20"/>
    <p:sldId id="388" r:id="rId21"/>
    <p:sldId id="342" r:id="rId22"/>
    <p:sldId id="385" r:id="rId23"/>
    <p:sldId id="377" r:id="rId24"/>
    <p:sldId id="380" r:id="rId25"/>
    <p:sldId id="379" r:id="rId26"/>
    <p:sldId id="386" r:id="rId27"/>
    <p:sldId id="382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291" r:id="rId36"/>
    <p:sldId id="360" r:id="rId37"/>
    <p:sldId id="361" r:id="rId38"/>
    <p:sldId id="362" r:id="rId39"/>
    <p:sldId id="363" r:id="rId40"/>
    <p:sldId id="364" r:id="rId41"/>
    <p:sldId id="365" r:id="rId42"/>
  </p:sldIdLst>
  <p:sldSz cx="9144000" cy="6858000" type="screen4x3"/>
  <p:notesSz cx="6797675" cy="9928225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CC00"/>
    <a:srgbClr val="00CC99"/>
    <a:srgbClr val="00FF00"/>
    <a:srgbClr val="00FF99"/>
    <a:srgbClr val="008080"/>
    <a:srgbClr val="99FFCC"/>
    <a:srgbClr val="66FF99"/>
    <a:srgbClr val="CCFF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293" autoAdjust="0"/>
    <p:restoredTop sz="9466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6" d="100"/>
          <a:sy n="126" d="100"/>
        </p:scale>
        <p:origin x="-490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D92D7-6CE9-4803-895A-58F704DB86E6}" type="datetimeFigureOut">
              <a:rPr lang="hr-HR" smtClean="0"/>
              <a:t>8.6.2020.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D531-EA2F-47A1-92D8-3CD6730F19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598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8D531-EA2F-47A1-92D8-3CD6730F1982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537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114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3088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8727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5428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8572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718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041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614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8630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890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536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377C3D-7BB2-4D23-9D10-616807B37D36}" type="datetimeFigureOut">
              <a:rPr lang="sr-Latn-CS" smtClean="0"/>
              <a:t>8.6.2020.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301709"/>
            <a:ext cx="1008112" cy="30492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547665" y="6309320"/>
            <a:ext cx="7272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Prijedlog Urbanističkog plana uređenja</a:t>
            </a:r>
            <a:r>
              <a:rPr lang="hr-HR" sz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Staro </a:t>
            </a:r>
            <a:r>
              <a:rPr lang="hr-HR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Brestje</a:t>
            </a:r>
            <a:r>
              <a:rPr lang="hr-H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zapad, javno izlaganje 10. lipnja 2020.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07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emf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282676"/>
            <a:ext cx="77517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Prijedlog Urbanističkog </a:t>
            </a:r>
            <a:r>
              <a:rPr lang="vi-VN" sz="2400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hr-HR" sz="2400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400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uređenja</a:t>
            </a:r>
            <a:endParaRPr lang="hr-HR" sz="2400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24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Staro </a:t>
            </a:r>
            <a:r>
              <a:rPr lang="hr-HR" sz="2400" b="1" dirty="0" err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Brestje</a:t>
            </a:r>
            <a:r>
              <a:rPr lang="hr-HR" sz="24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zapad</a:t>
            </a:r>
          </a:p>
          <a:p>
            <a:pPr algn="ctr">
              <a:spcAft>
                <a:spcPts val="600"/>
              </a:spcAft>
            </a:pPr>
            <a:endParaRPr lang="hr-HR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hr-HR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Javno izlaganje</a:t>
            </a:r>
          </a:p>
          <a:p>
            <a:pPr algn="ctr">
              <a:spcAft>
                <a:spcPts val="600"/>
              </a:spcAft>
            </a:pPr>
            <a:r>
              <a:rPr lang="hr-HR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lipnja 2020.</a:t>
            </a:r>
          </a:p>
        </p:txBody>
      </p:sp>
      <p:pic>
        <p:nvPicPr>
          <p:cNvPr id="5" name="Picture 12" descr="pRAVI logo 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45"/>
          <a:stretch>
            <a:fillRect/>
          </a:stretch>
        </p:blipFill>
        <p:spPr bwMode="auto">
          <a:xfrm>
            <a:off x="3779912" y="6165304"/>
            <a:ext cx="1559024" cy="25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224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45956"/>
            <a:ext cx="799288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Planiranje predškolske ustanove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potreba za planiranjem predškolske ustanove koja će obuhvatiti stanovnike nove rezidencijalne zone, kao i stanovnike okolnog gravitacijskog područja (r=400m)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planiran kapacitet: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200 djece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odnosno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10 odgojno-obrazovnih skupina</a:t>
            </a:r>
          </a:p>
        </p:txBody>
      </p:sp>
      <p:pic>
        <p:nvPicPr>
          <p:cNvPr id="7170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9" r="-13962" b="1923"/>
          <a:stretch/>
        </p:blipFill>
        <p:spPr bwMode="auto">
          <a:xfrm>
            <a:off x="611560" y="1514474"/>
            <a:ext cx="8280000" cy="47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041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235674"/>
            <a:ext cx="820891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Zaštićene prirodne, kulturno povijesne cjeline</a:t>
            </a:r>
            <a:b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ambijentalne vrijednosti i posebnosti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nema zaštićenih kulturno povijesnih cjelina i ambijentalnih vrijednosti i posebnosti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u neposrednoj blizini obuhvata uočen je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vrijedan objekt tradicijske drvene građevine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smješten uz Brestovečku ulicu te uz javni pješački put koji vodi od Brestovečke prema središtu obuhvata Plana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IMG_20190430_11553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5904"/>
          <a:stretch/>
        </p:blipFill>
        <p:spPr bwMode="auto">
          <a:xfrm>
            <a:off x="467544" y="2852936"/>
            <a:ext cx="3710726" cy="313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r="5111"/>
          <a:stretch/>
        </p:blipFill>
        <p:spPr bwMode="auto">
          <a:xfrm>
            <a:off x="4247147" y="2373156"/>
            <a:ext cx="4433637" cy="361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7452320" y="3356992"/>
            <a:ext cx="504056" cy="50405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10" name="Group 9"/>
          <p:cNvGrpSpPr/>
          <p:nvPr/>
        </p:nvGrpSpPr>
        <p:grpSpPr>
          <a:xfrm>
            <a:off x="4380491" y="3525253"/>
            <a:ext cx="2952756" cy="1106632"/>
            <a:chOff x="4380491" y="3525253"/>
            <a:chExt cx="2952756" cy="1106632"/>
          </a:xfrm>
        </p:grpSpPr>
        <p:sp>
          <p:nvSpPr>
            <p:cNvPr id="8" name="Freeform 7"/>
            <p:cNvSpPr/>
            <p:nvPr/>
          </p:nvSpPr>
          <p:spPr>
            <a:xfrm>
              <a:off x="4602079" y="3525253"/>
              <a:ext cx="2731168" cy="998621"/>
            </a:xfrm>
            <a:custGeom>
              <a:avLst/>
              <a:gdLst>
                <a:gd name="connsiteX0" fmla="*/ 2731168 w 2731168"/>
                <a:gd name="connsiteY0" fmla="*/ 0 h 998621"/>
                <a:gd name="connsiteX1" fmla="*/ 1503947 w 2731168"/>
                <a:gd name="connsiteY1" fmla="*/ 685800 h 998621"/>
                <a:gd name="connsiteX2" fmla="*/ 102268 w 2731168"/>
                <a:gd name="connsiteY2" fmla="*/ 968542 h 998621"/>
                <a:gd name="connsiteX3" fmla="*/ 102268 w 2731168"/>
                <a:gd name="connsiteY3" fmla="*/ 968542 h 998621"/>
                <a:gd name="connsiteX4" fmla="*/ 0 w 2731168"/>
                <a:gd name="connsiteY4" fmla="*/ 998621 h 99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1168" h="998621">
                  <a:moveTo>
                    <a:pt x="2731168" y="0"/>
                  </a:moveTo>
                  <a:lnTo>
                    <a:pt x="1503947" y="685800"/>
                  </a:lnTo>
                  <a:lnTo>
                    <a:pt x="102268" y="968542"/>
                  </a:lnTo>
                  <a:lnTo>
                    <a:pt x="102268" y="968542"/>
                  </a:lnTo>
                  <a:cubicBezTo>
                    <a:pt x="85223" y="973555"/>
                    <a:pt x="49129" y="982579"/>
                    <a:pt x="0" y="998621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Isosceles Triangle 8"/>
            <p:cNvSpPr/>
            <p:nvPr/>
          </p:nvSpPr>
          <p:spPr>
            <a:xfrm rot="15556119">
              <a:off x="4416495" y="4379857"/>
              <a:ext cx="216024" cy="28803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17875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88640"/>
            <a:ext cx="82089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Obveze iz planova šireg područja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Prostor obuhvata Plana nalazi se u prostoru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novih regulacija unutar obuhvata Generalnog urbanističkog plana Sesvet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(Službeni glasnik Grada Zagreba br. 14/03, 17/06, 01/09, 07/13, 19/15 i 22/15 - pročišćeni tekst) 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Prema namjeni i načinu korištenja,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prostor unutar obuhvata planiran je kao: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zon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mješovite - pretežito stambene namjene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zona javnog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parka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koridor posebnog režima za potok Čučerska Reka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23291" r="100" b="34320"/>
          <a:stretch/>
        </p:blipFill>
        <p:spPr bwMode="auto">
          <a:xfrm>
            <a:off x="468464" y="2636912"/>
            <a:ext cx="8280000" cy="351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31765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919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36527" b="19629"/>
          <a:stretch/>
        </p:blipFill>
        <p:spPr bwMode="auto">
          <a:xfrm>
            <a:off x="504008" y="3284984"/>
            <a:ext cx="8280000" cy="29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4008" y="5682580"/>
            <a:ext cx="2713086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528" y="161052"/>
            <a:ext cx="8208912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Obveze iz planova šireg područja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Čitav obuhvat predmetnog Plana smješten je unutar zone </a:t>
            </a:r>
            <a:r>
              <a:rPr lang="vi-VN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urbanog pravila 1.7. (Prostori niske gradnje)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gustoća stanovništva (Gnst) od najviše 150 st /ha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tipologija gradnje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niske višestambene građevine,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omogućena je i realizacija trgovačko-uslužnog centra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gradnja novih građevina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javne ili društvene namjene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prema javnom natječaju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programske smjernice za UPU Staro Brestje - zapad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novi rezidencijalni prostori niske gradnje s mrežom javnih prostora i javnih i društvenih sadržaja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, te drugim pratećim sadržajima stanovanja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36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8"/>
          <a:stretch>
            <a:fillRect/>
          </a:stretch>
        </p:blipFill>
        <p:spPr bwMode="auto">
          <a:xfrm>
            <a:off x="467544" y="5949280"/>
            <a:ext cx="27495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0" y="5698803"/>
            <a:ext cx="228103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584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"/>
          <a:stretch/>
        </p:blipFill>
        <p:spPr bwMode="auto">
          <a:xfrm>
            <a:off x="467544" y="457200"/>
            <a:ext cx="8280000" cy="577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9552" y="4462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Ocjena mogućnosti i ograničenja razvoja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404664"/>
            <a:ext cx="8280000" cy="206210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potrebno je planirati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zaštitni pojas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te preispitati tipologiju građevina uz planiranu glavnu gradsku ulicu (produljena Branimirova).</a:t>
            </a:r>
          </a:p>
          <a:p>
            <a:pPr marL="342900" lvl="0" indent="-342900">
              <a:buFont typeface="+mj-lt"/>
              <a:buAutoNum type="arabicPeriod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potrebno je planirati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dodatno raskrižje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za lakši pristup predškolskoj ustanovi </a:t>
            </a:r>
          </a:p>
          <a:p>
            <a:pPr marL="342900" lvl="0" indent="-342900">
              <a:buFont typeface="+mj-lt"/>
              <a:buAutoNum type="arabicPeriod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postojeći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sklop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od 8 višestambenih građevina s pristupnom prometnicom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integrirati u urbanističko rješenje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u užem kontekstu pretežito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obiteljska stambena izgradnja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koju također treba integrirati u urbanističko rješenje, te predvidjeti poveznicu s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Brestovečkom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ulicom</a:t>
            </a:r>
          </a:p>
          <a:p>
            <a:pPr marL="342900" lvl="0" indent="-342900">
              <a:buFont typeface="+mj-lt"/>
              <a:buAutoNum type="arabicPeriod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za postojeću izgradnju unutar obuhvata su propisati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uvjeti rekonstrukcije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941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"/>
          <a:stretch/>
        </p:blipFill>
        <p:spPr bwMode="auto">
          <a:xfrm>
            <a:off x="467544" y="457200"/>
            <a:ext cx="8280000" cy="577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9552" y="4462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Ocjena mogućnosti i ograničenja razvoja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404664"/>
            <a:ext cx="8280920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 startAt="6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zadržati i integrirati postojeće javne sadržaje na rubu obuhvata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urbanističkim rješenjem potrebno je afirmirati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potok 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Čučerska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reka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te planirati biciklističku stazu, predškolsku ustanovu i javne/komercijalne sadržaje u zoni potoka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postojeću topografiju terena potrebno je uzeti u obzir prilikom planiranja novih prometnica</a:t>
            </a:r>
          </a:p>
          <a:p>
            <a:pPr marL="342900" lvl="0" indent="-342900">
              <a:buFont typeface="+mj-lt"/>
              <a:buAutoNum type="arabicPeriod" startAt="6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planirani javni park integrirati u cjelovito urbanističko rješenje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7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9792" y="3183359"/>
            <a:ext cx="37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Ciljevi</a:t>
            </a:r>
            <a:endParaRPr lang="hr-HR" sz="2000" b="1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6165304"/>
            <a:ext cx="84249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9465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552" y="345137"/>
            <a:ext cx="813690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Ciljevi gradskog i lokalnog značaja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uređenje novog dijela naselja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koncept cjelovite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stambeno-poslovne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zone i pratećih javnih sadržaja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definiranje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primjerene tipologije izgradnje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koja će sačuvati kvalitetu prostora i stvoriti novi urbanitet primjeren sredini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ostvarivanje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cjelovitosti i prepoznatljivosti prostorne strukture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, kompatibilnosti prostornih funkcija te dobre prometne povezanosti i infrastrukturne opremljenosti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omogućavanje realizacije planirane namjene uz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očuvanje izvorne vrijednosti prirodnog okruženja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te identiteta prostora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3548" y="3140968"/>
            <a:ext cx="820891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U planiranju prostornog razvoja područja obuhvata plana potrebno je: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odrediti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uvjete i način gradnje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za novu gradnju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omogućiti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sanaciju postojeće gradnje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osigurati visok standard javnog zelenila unutar koridora planiranih ulica, kao i ostalih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zelenih površina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, uređenjem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parkovnih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, pejzažnih i zaštitnih površina na cijelom području obuhvata plana (kao posebnih zona ili dijelova pojedinih funkcionalnih zona)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utvrditi uvjete za rekonstrukciju i izgradnju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prometne i komunalne infrastrukture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unutar obuhvata Plana</a:t>
            </a:r>
          </a:p>
        </p:txBody>
      </p:sp>
    </p:spTree>
    <p:extLst>
      <p:ext uri="{BB962C8B-B14F-4D97-AF65-F5344CB8AC3E}">
        <p14:creationId xmlns:p14="http://schemas.microsoft.com/office/powerpoint/2010/main" val="275138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8551" y="2579707"/>
            <a:ext cx="8136904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Odabir prostorne i gospodarske strukture</a:t>
            </a:r>
          </a:p>
          <a:p>
            <a:pPr>
              <a:spcAft>
                <a:spcPts val="600"/>
              </a:spcAft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Kroz izradu Plana preispitana je i definirana podjela na iduće zone prema tipu izgradnje:</a:t>
            </a:r>
          </a:p>
          <a:p>
            <a:pPr marL="719138" indent="-358775">
              <a:spcAft>
                <a:spcPts val="600"/>
              </a:spcAft>
              <a:buFont typeface="+mj-lt"/>
              <a:buAutoNum type="arabicPeriod"/>
            </a:pP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Uz Branimirovu ulicu,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s obzirom na negativne utjecaje prometnice, potrebno je kroz tipologiju odnosno orijentaciju građevina ostvariti povoljne uvjete za stanovanje (glavna pročelja ne smiju biti orijentirana prema Branimirovoj)</a:t>
            </a:r>
            <a:endParaRPr lang="vi-V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indent="-358775">
              <a:spcAft>
                <a:spcPts val="600"/>
              </a:spcAft>
              <a:buFont typeface="+mj-lt"/>
              <a:buAutoNum type="arabicPeriod"/>
            </a:pP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U unutrašnjosti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obuhvata potrebno je omogućiti tipologiju sličnu postojećoj (P+3, maksimalno 8 jedinica po građevini)</a:t>
            </a:r>
            <a:endParaRPr lang="vi-V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indent="-358775">
              <a:spcAft>
                <a:spcPts val="600"/>
              </a:spcAft>
              <a:buFont typeface="+mj-lt"/>
              <a:buAutoNum type="arabicPeriod"/>
            </a:pP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Na postojećem izgrađenom dijelu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potrebno je omogućiti rekonstrukciju postojećih objekata s ciljem postizanja višeg urbanog standarda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>
              <a:spcAft>
                <a:spcPts val="600"/>
              </a:spcAft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planskim rješenjem osigurat će se mogućnost realizacije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trgovačko - uslužnog centra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stambenog susjedstva na nekoliko mogućih lokacija unutar obuhvata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334104"/>
            <a:ext cx="813690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Demografski razvoj</a:t>
            </a:r>
            <a:endParaRPr lang="hr-HR" b="1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emografski razvoj potaknut će se kroz osiguranje visoke razine pratećih i javnih sadržaja unutar naselja, prije svega kroz planiranje dječjeg vrtića, javnog parka kao i drugih pratećih sadržaja koje će stanovnici koristiti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ostojeći broj stanovnika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unutar obuhvata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iznosi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294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s obzirom na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planiran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gustoć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od 150 st/ha, na 9 ha obuhvata moguće je smjestiti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1.350 stanovnika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(tj. oko 1.050 novih stanovnika)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7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3548" y="264705"/>
            <a:ext cx="81369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l-PL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Prometna, ulična i komunalna infrastrukturna mreža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CESTOVNI PROMET  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osigurati preduvjete za gradnju prometne mreže koja će omogućiti kvalitetnu prometnu povezanost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ELEKTRONIČKA KOMUNIKACIJSKA MREŽA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osigurati priključak novih korisnika na postojeću mrežu i eventualno potrebno proširenje/rekonstrukciju postojeće elektroničke komunikacijske infrastrukture/mreže</a:t>
            </a:r>
          </a:p>
          <a:p>
            <a:pPr marL="285750" lvl="1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VODOOPSKRBA I ODVODNJA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osigurati priključak na postojeći sustav javne vodoopskrbe i na postojeći sustav javne odvodnje otpadnih voda</a:t>
            </a:r>
          </a:p>
          <a:p>
            <a:pPr marL="285750" lvl="1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ELEKTROOPSKRBA I DISTRIBUCIJA PRIRODNOG PLINA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osigurati priključak na postojeću srednjonaponsku i niskonaponsku elektroenergetsku mrežu 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osigurati mogućnost potpune plinofikacije svih planiranih građevina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endParaRPr lang="hr-HR" sz="1600" dirty="0"/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4272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9792" y="3183359"/>
            <a:ext cx="37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Polazišta</a:t>
            </a:r>
            <a:endParaRPr lang="hr-HR" sz="2000" b="1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6165304"/>
            <a:ext cx="84249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8095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9792" y="3183359"/>
            <a:ext cx="37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Plan</a:t>
            </a:r>
            <a:endParaRPr lang="hr-HR" sz="2000" b="1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6165304"/>
            <a:ext cx="84249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8141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0" t="14160" r="3000" b="10485"/>
          <a:stretch/>
        </p:blipFill>
        <p:spPr bwMode="auto">
          <a:xfrm>
            <a:off x="474962" y="378994"/>
            <a:ext cx="8280000" cy="573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962" y="55939"/>
            <a:ext cx="81940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Koncepcija plana</a:t>
            </a:r>
          </a:p>
          <a:p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20950" y="1543050"/>
            <a:ext cx="1625600" cy="3003550"/>
          </a:xfrm>
          <a:custGeom>
            <a:avLst/>
            <a:gdLst>
              <a:gd name="connsiteX0" fmla="*/ 0 w 1625600"/>
              <a:gd name="connsiteY0" fmla="*/ 0 h 3003550"/>
              <a:gd name="connsiteX1" fmla="*/ 1447800 w 1625600"/>
              <a:gd name="connsiteY1" fmla="*/ 1619250 h 3003550"/>
              <a:gd name="connsiteX2" fmla="*/ 1574800 w 1625600"/>
              <a:gd name="connsiteY2" fmla="*/ 1758950 h 3003550"/>
              <a:gd name="connsiteX3" fmla="*/ 1625600 w 1625600"/>
              <a:gd name="connsiteY3" fmla="*/ 1879600 h 3003550"/>
              <a:gd name="connsiteX4" fmla="*/ 1574800 w 1625600"/>
              <a:gd name="connsiteY4" fmla="*/ 2120900 h 3003550"/>
              <a:gd name="connsiteX5" fmla="*/ 1333500 w 1625600"/>
              <a:gd name="connsiteY5" fmla="*/ 3003550 h 30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5600" h="3003550">
                <a:moveTo>
                  <a:pt x="0" y="0"/>
                </a:moveTo>
                <a:lnTo>
                  <a:pt x="1447800" y="1619250"/>
                </a:lnTo>
                <a:lnTo>
                  <a:pt x="1574800" y="1758950"/>
                </a:lnTo>
                <a:lnTo>
                  <a:pt x="1625600" y="1879600"/>
                </a:lnTo>
                <a:lnTo>
                  <a:pt x="1574800" y="2120900"/>
                </a:lnTo>
                <a:lnTo>
                  <a:pt x="1333500" y="300355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Freeform 9"/>
          <p:cNvSpPr/>
          <p:nvPr/>
        </p:nvSpPr>
        <p:spPr>
          <a:xfrm>
            <a:off x="3493888" y="1456208"/>
            <a:ext cx="1654175" cy="3324225"/>
          </a:xfrm>
          <a:custGeom>
            <a:avLst/>
            <a:gdLst>
              <a:gd name="connsiteX0" fmla="*/ 0 w 1625600"/>
              <a:gd name="connsiteY0" fmla="*/ 0 h 3003550"/>
              <a:gd name="connsiteX1" fmla="*/ 1447800 w 1625600"/>
              <a:gd name="connsiteY1" fmla="*/ 1619250 h 3003550"/>
              <a:gd name="connsiteX2" fmla="*/ 1574800 w 1625600"/>
              <a:gd name="connsiteY2" fmla="*/ 1758950 h 3003550"/>
              <a:gd name="connsiteX3" fmla="*/ 1625600 w 1625600"/>
              <a:gd name="connsiteY3" fmla="*/ 1879600 h 3003550"/>
              <a:gd name="connsiteX4" fmla="*/ 1574800 w 1625600"/>
              <a:gd name="connsiteY4" fmla="*/ 2120900 h 3003550"/>
              <a:gd name="connsiteX5" fmla="*/ 1333500 w 1625600"/>
              <a:gd name="connsiteY5" fmla="*/ 3003550 h 3003550"/>
              <a:gd name="connsiteX0" fmla="*/ 0 w 1625600"/>
              <a:gd name="connsiteY0" fmla="*/ 0 h 3295650"/>
              <a:gd name="connsiteX1" fmla="*/ 1447800 w 1625600"/>
              <a:gd name="connsiteY1" fmla="*/ 1619250 h 3295650"/>
              <a:gd name="connsiteX2" fmla="*/ 1574800 w 1625600"/>
              <a:gd name="connsiteY2" fmla="*/ 1758950 h 3295650"/>
              <a:gd name="connsiteX3" fmla="*/ 1625600 w 1625600"/>
              <a:gd name="connsiteY3" fmla="*/ 1879600 h 3295650"/>
              <a:gd name="connsiteX4" fmla="*/ 1574800 w 1625600"/>
              <a:gd name="connsiteY4" fmla="*/ 2120900 h 3295650"/>
              <a:gd name="connsiteX5" fmla="*/ 1244600 w 1625600"/>
              <a:gd name="connsiteY5" fmla="*/ 3295650 h 3295650"/>
              <a:gd name="connsiteX0" fmla="*/ 0 w 1654175"/>
              <a:gd name="connsiteY0" fmla="*/ 0 h 3324225"/>
              <a:gd name="connsiteX1" fmla="*/ 1476375 w 1654175"/>
              <a:gd name="connsiteY1" fmla="*/ 1647825 h 3324225"/>
              <a:gd name="connsiteX2" fmla="*/ 1603375 w 1654175"/>
              <a:gd name="connsiteY2" fmla="*/ 1787525 h 3324225"/>
              <a:gd name="connsiteX3" fmla="*/ 1654175 w 1654175"/>
              <a:gd name="connsiteY3" fmla="*/ 1908175 h 3324225"/>
              <a:gd name="connsiteX4" fmla="*/ 1603375 w 1654175"/>
              <a:gd name="connsiteY4" fmla="*/ 2149475 h 3324225"/>
              <a:gd name="connsiteX5" fmla="*/ 1273175 w 1654175"/>
              <a:gd name="connsiteY5" fmla="*/ 3324225 h 332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4175" h="3324225">
                <a:moveTo>
                  <a:pt x="0" y="0"/>
                </a:moveTo>
                <a:lnTo>
                  <a:pt x="1476375" y="1647825"/>
                </a:lnTo>
                <a:lnTo>
                  <a:pt x="1603375" y="1787525"/>
                </a:lnTo>
                <a:lnTo>
                  <a:pt x="1654175" y="1908175"/>
                </a:lnTo>
                <a:lnTo>
                  <a:pt x="1603375" y="2149475"/>
                </a:lnTo>
                <a:lnTo>
                  <a:pt x="1273175" y="3324225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2126804" y="1124744"/>
            <a:ext cx="500980" cy="5009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/>
          <p:cNvSpPr/>
          <p:nvPr/>
        </p:nvSpPr>
        <p:spPr>
          <a:xfrm>
            <a:off x="4572000" y="4725144"/>
            <a:ext cx="319732" cy="3197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979712" y="1052736"/>
            <a:ext cx="1923644" cy="17551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940472" y="3861048"/>
            <a:ext cx="1007792" cy="1394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067944" y="2708920"/>
            <a:ext cx="547018" cy="49911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76056" y="3820054"/>
            <a:ext cx="360040" cy="1080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891732" y="4492594"/>
            <a:ext cx="360040" cy="1080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84328" y="4437112"/>
            <a:ext cx="360040" cy="1080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406650" y="2476500"/>
            <a:ext cx="1454150" cy="1492250"/>
          </a:xfrm>
          <a:custGeom>
            <a:avLst/>
            <a:gdLst>
              <a:gd name="connsiteX0" fmla="*/ 0 w 1454150"/>
              <a:gd name="connsiteY0" fmla="*/ 711200 h 1492250"/>
              <a:gd name="connsiteX1" fmla="*/ 800100 w 1454150"/>
              <a:gd name="connsiteY1" fmla="*/ 0 h 1492250"/>
              <a:gd name="connsiteX2" fmla="*/ 1454150 w 1454150"/>
              <a:gd name="connsiteY2" fmla="*/ 711200 h 1492250"/>
              <a:gd name="connsiteX3" fmla="*/ 590550 w 1454150"/>
              <a:gd name="connsiteY3" fmla="*/ 1492250 h 1492250"/>
              <a:gd name="connsiteX4" fmla="*/ 482600 w 1454150"/>
              <a:gd name="connsiteY4" fmla="*/ 1212850 h 1492250"/>
              <a:gd name="connsiteX5" fmla="*/ 317500 w 1454150"/>
              <a:gd name="connsiteY5" fmla="*/ 977900 h 1492250"/>
              <a:gd name="connsiteX6" fmla="*/ 0 w 1454150"/>
              <a:gd name="connsiteY6" fmla="*/ 71120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4150" h="1492250">
                <a:moveTo>
                  <a:pt x="0" y="711200"/>
                </a:moveTo>
                <a:lnTo>
                  <a:pt x="800100" y="0"/>
                </a:lnTo>
                <a:lnTo>
                  <a:pt x="1454150" y="711200"/>
                </a:lnTo>
                <a:lnTo>
                  <a:pt x="590550" y="1492250"/>
                </a:lnTo>
                <a:lnTo>
                  <a:pt x="482600" y="1212850"/>
                </a:lnTo>
                <a:lnTo>
                  <a:pt x="317500" y="977900"/>
                </a:lnTo>
                <a:lnTo>
                  <a:pt x="0" y="71120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Freeform 27"/>
          <p:cNvSpPr/>
          <p:nvPr/>
        </p:nvSpPr>
        <p:spPr>
          <a:xfrm>
            <a:off x="877650" y="2616200"/>
            <a:ext cx="1998900" cy="1574800"/>
          </a:xfrm>
          <a:custGeom>
            <a:avLst/>
            <a:gdLst>
              <a:gd name="connsiteX0" fmla="*/ 601900 w 1998900"/>
              <a:gd name="connsiteY0" fmla="*/ 0 h 1574800"/>
              <a:gd name="connsiteX1" fmla="*/ 430450 w 1998900"/>
              <a:gd name="connsiteY1" fmla="*/ 273050 h 1574800"/>
              <a:gd name="connsiteX2" fmla="*/ 36750 w 1998900"/>
              <a:gd name="connsiteY2" fmla="*/ 850900 h 1574800"/>
              <a:gd name="connsiteX3" fmla="*/ 17700 w 1998900"/>
              <a:gd name="connsiteY3" fmla="*/ 946150 h 1574800"/>
              <a:gd name="connsiteX4" fmla="*/ 43100 w 1998900"/>
              <a:gd name="connsiteY4" fmla="*/ 1016000 h 1574800"/>
              <a:gd name="connsiteX5" fmla="*/ 74850 w 1998900"/>
              <a:gd name="connsiteY5" fmla="*/ 1079500 h 1574800"/>
              <a:gd name="connsiteX6" fmla="*/ 144700 w 1998900"/>
              <a:gd name="connsiteY6" fmla="*/ 1130300 h 1574800"/>
              <a:gd name="connsiteX7" fmla="*/ 1128950 w 1998900"/>
              <a:gd name="connsiteY7" fmla="*/ 1333500 h 1574800"/>
              <a:gd name="connsiteX8" fmla="*/ 1998900 w 1998900"/>
              <a:gd name="connsiteY8" fmla="*/ 1574800 h 1574800"/>
              <a:gd name="connsiteX9" fmla="*/ 1840150 w 1998900"/>
              <a:gd name="connsiteY9" fmla="*/ 1181100 h 1574800"/>
              <a:gd name="connsiteX10" fmla="*/ 1706800 w 1998900"/>
              <a:gd name="connsiteY10" fmla="*/ 971550 h 1574800"/>
              <a:gd name="connsiteX11" fmla="*/ 1452800 w 1998900"/>
              <a:gd name="connsiteY11" fmla="*/ 762000 h 1574800"/>
              <a:gd name="connsiteX12" fmla="*/ 982900 w 1998900"/>
              <a:gd name="connsiteY12" fmla="*/ 330200 h 1574800"/>
              <a:gd name="connsiteX13" fmla="*/ 601900 w 1998900"/>
              <a:gd name="connsiteY13" fmla="*/ 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98900" h="1574800">
                <a:moveTo>
                  <a:pt x="601900" y="0"/>
                </a:moveTo>
                <a:cubicBezTo>
                  <a:pt x="563271" y="65616"/>
                  <a:pt x="524642" y="131233"/>
                  <a:pt x="430450" y="273050"/>
                </a:cubicBezTo>
                <a:cubicBezTo>
                  <a:pt x="336258" y="414867"/>
                  <a:pt x="105542" y="738717"/>
                  <a:pt x="36750" y="850900"/>
                </a:cubicBezTo>
                <a:cubicBezTo>
                  <a:pt x="-32042" y="963083"/>
                  <a:pt x="16642" y="918633"/>
                  <a:pt x="17700" y="946150"/>
                </a:cubicBezTo>
                <a:cubicBezTo>
                  <a:pt x="18758" y="973667"/>
                  <a:pt x="33575" y="993775"/>
                  <a:pt x="43100" y="1016000"/>
                </a:cubicBezTo>
                <a:cubicBezTo>
                  <a:pt x="52625" y="1038225"/>
                  <a:pt x="57917" y="1060450"/>
                  <a:pt x="74850" y="1079500"/>
                </a:cubicBezTo>
                <a:cubicBezTo>
                  <a:pt x="91783" y="1098550"/>
                  <a:pt x="-30983" y="1087967"/>
                  <a:pt x="144700" y="1130300"/>
                </a:cubicBezTo>
                <a:cubicBezTo>
                  <a:pt x="320383" y="1172633"/>
                  <a:pt x="819917" y="1259417"/>
                  <a:pt x="1128950" y="1333500"/>
                </a:cubicBezTo>
                <a:cubicBezTo>
                  <a:pt x="1437983" y="1407583"/>
                  <a:pt x="1815808" y="1522942"/>
                  <a:pt x="1998900" y="1574800"/>
                </a:cubicBezTo>
                <a:lnTo>
                  <a:pt x="1840150" y="1181100"/>
                </a:lnTo>
                <a:lnTo>
                  <a:pt x="1706800" y="971550"/>
                </a:lnTo>
                <a:lnTo>
                  <a:pt x="1452800" y="762000"/>
                </a:lnTo>
                <a:lnTo>
                  <a:pt x="982900" y="330200"/>
                </a:lnTo>
                <a:lnTo>
                  <a:pt x="601900" y="0"/>
                </a:lnTo>
                <a:close/>
              </a:path>
            </a:pathLst>
          </a:custGeom>
          <a:solidFill>
            <a:srgbClr val="00CC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Freeform 30"/>
          <p:cNvSpPr/>
          <p:nvPr/>
        </p:nvSpPr>
        <p:spPr>
          <a:xfrm>
            <a:off x="488950" y="2399015"/>
            <a:ext cx="5746750" cy="3716035"/>
          </a:xfrm>
          <a:custGeom>
            <a:avLst/>
            <a:gdLst>
              <a:gd name="connsiteX0" fmla="*/ 0 w 5746750"/>
              <a:gd name="connsiteY0" fmla="*/ 375935 h 3716035"/>
              <a:gd name="connsiteX1" fmla="*/ 234950 w 5746750"/>
              <a:gd name="connsiteY1" fmla="*/ 185435 h 3716035"/>
              <a:gd name="connsiteX2" fmla="*/ 546100 w 5746750"/>
              <a:gd name="connsiteY2" fmla="*/ 160035 h 3716035"/>
              <a:gd name="connsiteX3" fmla="*/ 736600 w 5746750"/>
              <a:gd name="connsiteY3" fmla="*/ 20335 h 3716035"/>
              <a:gd name="connsiteX4" fmla="*/ 927100 w 5746750"/>
              <a:gd name="connsiteY4" fmla="*/ 20335 h 3716035"/>
              <a:gd name="connsiteX5" fmla="*/ 1066800 w 5746750"/>
              <a:gd name="connsiteY5" fmla="*/ 204485 h 3716035"/>
              <a:gd name="connsiteX6" fmla="*/ 1657350 w 5746750"/>
              <a:gd name="connsiteY6" fmla="*/ 750585 h 3716035"/>
              <a:gd name="connsiteX7" fmla="*/ 2095500 w 5746750"/>
              <a:gd name="connsiteY7" fmla="*/ 1106185 h 3716035"/>
              <a:gd name="connsiteX8" fmla="*/ 2324100 w 5746750"/>
              <a:gd name="connsiteY8" fmla="*/ 1436385 h 3716035"/>
              <a:gd name="connsiteX9" fmla="*/ 2501900 w 5746750"/>
              <a:gd name="connsiteY9" fmla="*/ 1944385 h 3716035"/>
              <a:gd name="connsiteX10" fmla="*/ 2654300 w 5746750"/>
              <a:gd name="connsiteY10" fmla="*/ 2287285 h 3716035"/>
              <a:gd name="connsiteX11" fmla="*/ 2990850 w 5746750"/>
              <a:gd name="connsiteY11" fmla="*/ 2636535 h 3716035"/>
              <a:gd name="connsiteX12" fmla="*/ 4051300 w 5746750"/>
              <a:gd name="connsiteY12" fmla="*/ 3023885 h 3716035"/>
              <a:gd name="connsiteX13" fmla="*/ 5746750 w 5746750"/>
              <a:gd name="connsiteY13" fmla="*/ 3716035 h 371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46750" h="3716035">
                <a:moveTo>
                  <a:pt x="0" y="375935"/>
                </a:moveTo>
                <a:cubicBezTo>
                  <a:pt x="71966" y="298676"/>
                  <a:pt x="143933" y="221418"/>
                  <a:pt x="234950" y="185435"/>
                </a:cubicBezTo>
                <a:cubicBezTo>
                  <a:pt x="325967" y="149452"/>
                  <a:pt x="462492" y="187552"/>
                  <a:pt x="546100" y="160035"/>
                </a:cubicBezTo>
                <a:cubicBezTo>
                  <a:pt x="629708" y="132518"/>
                  <a:pt x="673100" y="43618"/>
                  <a:pt x="736600" y="20335"/>
                </a:cubicBezTo>
                <a:cubicBezTo>
                  <a:pt x="800100" y="-2948"/>
                  <a:pt x="872067" y="-10357"/>
                  <a:pt x="927100" y="20335"/>
                </a:cubicBezTo>
                <a:cubicBezTo>
                  <a:pt x="982133" y="51027"/>
                  <a:pt x="945092" y="82777"/>
                  <a:pt x="1066800" y="204485"/>
                </a:cubicBezTo>
                <a:cubicBezTo>
                  <a:pt x="1188508" y="326193"/>
                  <a:pt x="1485900" y="600302"/>
                  <a:pt x="1657350" y="750585"/>
                </a:cubicBezTo>
                <a:cubicBezTo>
                  <a:pt x="1828800" y="900868"/>
                  <a:pt x="1984375" y="991885"/>
                  <a:pt x="2095500" y="1106185"/>
                </a:cubicBezTo>
                <a:cubicBezTo>
                  <a:pt x="2206625" y="1220485"/>
                  <a:pt x="2256367" y="1296685"/>
                  <a:pt x="2324100" y="1436385"/>
                </a:cubicBezTo>
                <a:cubicBezTo>
                  <a:pt x="2391833" y="1576085"/>
                  <a:pt x="2446867" y="1802568"/>
                  <a:pt x="2501900" y="1944385"/>
                </a:cubicBezTo>
                <a:cubicBezTo>
                  <a:pt x="2556933" y="2086202"/>
                  <a:pt x="2572808" y="2171927"/>
                  <a:pt x="2654300" y="2287285"/>
                </a:cubicBezTo>
                <a:cubicBezTo>
                  <a:pt x="2735792" y="2402643"/>
                  <a:pt x="2758017" y="2513768"/>
                  <a:pt x="2990850" y="2636535"/>
                </a:cubicBezTo>
                <a:cubicBezTo>
                  <a:pt x="3223683" y="2759302"/>
                  <a:pt x="3591983" y="2843968"/>
                  <a:pt x="4051300" y="3023885"/>
                </a:cubicBezTo>
                <a:cubicBezTo>
                  <a:pt x="4510617" y="3203802"/>
                  <a:pt x="5128683" y="3459918"/>
                  <a:pt x="5746750" y="3716035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336" name="Freeform 14335"/>
          <p:cNvSpPr/>
          <p:nvPr/>
        </p:nvSpPr>
        <p:spPr>
          <a:xfrm>
            <a:off x="3840956" y="1593056"/>
            <a:ext cx="295275" cy="459799"/>
          </a:xfrm>
          <a:custGeom>
            <a:avLst/>
            <a:gdLst>
              <a:gd name="connsiteX0" fmla="*/ 0 w 295275"/>
              <a:gd name="connsiteY0" fmla="*/ 152400 h 459799"/>
              <a:gd name="connsiteX1" fmla="*/ 295275 w 295275"/>
              <a:gd name="connsiteY1" fmla="*/ 457200 h 459799"/>
              <a:gd name="connsiteX2" fmla="*/ 190500 w 295275"/>
              <a:gd name="connsiteY2" fmla="*/ 0 h 459799"/>
              <a:gd name="connsiteX3" fmla="*/ 0 w 295275"/>
              <a:gd name="connsiteY3" fmla="*/ 152400 h 45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459799">
                <a:moveTo>
                  <a:pt x="0" y="152400"/>
                </a:moveTo>
                <a:cubicBezTo>
                  <a:pt x="132358" y="317500"/>
                  <a:pt x="264716" y="482600"/>
                  <a:pt x="295275" y="457200"/>
                </a:cubicBezTo>
                <a:lnTo>
                  <a:pt x="19050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00CC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337" name="Freeform 14336"/>
          <p:cNvSpPr/>
          <p:nvPr/>
        </p:nvSpPr>
        <p:spPr>
          <a:xfrm>
            <a:off x="6081713" y="4862513"/>
            <a:ext cx="962025" cy="671512"/>
          </a:xfrm>
          <a:custGeom>
            <a:avLst/>
            <a:gdLst>
              <a:gd name="connsiteX0" fmla="*/ 0 w 962025"/>
              <a:gd name="connsiteY0" fmla="*/ 414337 h 671512"/>
              <a:gd name="connsiteX1" fmla="*/ 314325 w 962025"/>
              <a:gd name="connsiteY1" fmla="*/ 0 h 671512"/>
              <a:gd name="connsiteX2" fmla="*/ 581025 w 962025"/>
              <a:gd name="connsiteY2" fmla="*/ 214312 h 671512"/>
              <a:gd name="connsiteX3" fmla="*/ 614362 w 962025"/>
              <a:gd name="connsiteY3" fmla="*/ 166687 h 671512"/>
              <a:gd name="connsiteX4" fmla="*/ 962025 w 962025"/>
              <a:gd name="connsiteY4" fmla="*/ 433387 h 671512"/>
              <a:gd name="connsiteX5" fmla="*/ 752475 w 962025"/>
              <a:gd name="connsiteY5" fmla="*/ 671512 h 671512"/>
              <a:gd name="connsiteX6" fmla="*/ 0 w 962025"/>
              <a:gd name="connsiteY6" fmla="*/ 414337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2025" h="671512">
                <a:moveTo>
                  <a:pt x="0" y="414337"/>
                </a:moveTo>
                <a:lnTo>
                  <a:pt x="314325" y="0"/>
                </a:lnTo>
                <a:lnTo>
                  <a:pt x="581025" y="214312"/>
                </a:lnTo>
                <a:lnTo>
                  <a:pt x="614362" y="166687"/>
                </a:lnTo>
                <a:lnTo>
                  <a:pt x="962025" y="433387"/>
                </a:lnTo>
                <a:lnTo>
                  <a:pt x="752475" y="671512"/>
                </a:lnTo>
                <a:lnTo>
                  <a:pt x="0" y="414337"/>
                </a:lnTo>
                <a:close/>
              </a:path>
            </a:pathLst>
          </a:custGeom>
          <a:solidFill>
            <a:srgbClr val="00CC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339" name="Freeform 14338"/>
          <p:cNvSpPr/>
          <p:nvPr/>
        </p:nvSpPr>
        <p:spPr>
          <a:xfrm>
            <a:off x="6615113" y="4062413"/>
            <a:ext cx="571500" cy="590550"/>
          </a:xfrm>
          <a:custGeom>
            <a:avLst/>
            <a:gdLst>
              <a:gd name="connsiteX0" fmla="*/ 0 w 571500"/>
              <a:gd name="connsiteY0" fmla="*/ 371475 h 590550"/>
              <a:gd name="connsiteX1" fmla="*/ 285750 w 571500"/>
              <a:gd name="connsiteY1" fmla="*/ 0 h 590550"/>
              <a:gd name="connsiteX2" fmla="*/ 333375 w 571500"/>
              <a:gd name="connsiteY2" fmla="*/ 14287 h 590550"/>
              <a:gd name="connsiteX3" fmla="*/ 404812 w 571500"/>
              <a:gd name="connsiteY3" fmla="*/ 171450 h 590550"/>
              <a:gd name="connsiteX4" fmla="*/ 490537 w 571500"/>
              <a:gd name="connsiteY4" fmla="*/ 290512 h 590550"/>
              <a:gd name="connsiteX5" fmla="*/ 571500 w 571500"/>
              <a:gd name="connsiteY5" fmla="*/ 371475 h 590550"/>
              <a:gd name="connsiteX6" fmla="*/ 400050 w 571500"/>
              <a:gd name="connsiteY6" fmla="*/ 590550 h 590550"/>
              <a:gd name="connsiteX7" fmla="*/ 138112 w 571500"/>
              <a:gd name="connsiteY7" fmla="*/ 423862 h 590550"/>
              <a:gd name="connsiteX8" fmla="*/ 0 w 571500"/>
              <a:gd name="connsiteY8" fmla="*/ 371475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500" h="590550">
                <a:moveTo>
                  <a:pt x="0" y="371475"/>
                </a:moveTo>
                <a:lnTo>
                  <a:pt x="285750" y="0"/>
                </a:lnTo>
                <a:lnTo>
                  <a:pt x="333375" y="14287"/>
                </a:lnTo>
                <a:lnTo>
                  <a:pt x="404812" y="171450"/>
                </a:lnTo>
                <a:lnTo>
                  <a:pt x="490537" y="290512"/>
                </a:lnTo>
                <a:lnTo>
                  <a:pt x="571500" y="371475"/>
                </a:lnTo>
                <a:lnTo>
                  <a:pt x="400050" y="590550"/>
                </a:lnTo>
                <a:lnTo>
                  <a:pt x="138112" y="423862"/>
                </a:lnTo>
                <a:lnTo>
                  <a:pt x="0" y="371475"/>
                </a:lnTo>
                <a:close/>
              </a:path>
            </a:pathLst>
          </a:custGeom>
          <a:solidFill>
            <a:srgbClr val="00CC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340" name="Freeform 14339"/>
          <p:cNvSpPr/>
          <p:nvPr/>
        </p:nvSpPr>
        <p:spPr>
          <a:xfrm>
            <a:off x="6038850" y="3994150"/>
            <a:ext cx="927100" cy="1289050"/>
          </a:xfrm>
          <a:custGeom>
            <a:avLst/>
            <a:gdLst>
              <a:gd name="connsiteX0" fmla="*/ 927100 w 927100"/>
              <a:gd name="connsiteY0" fmla="*/ 0 h 1289050"/>
              <a:gd name="connsiteX1" fmla="*/ 0 w 927100"/>
              <a:gd name="connsiteY1" fmla="*/ 1289050 h 1289050"/>
              <a:gd name="connsiteX2" fmla="*/ 0 w 927100"/>
              <a:gd name="connsiteY2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7100" h="1289050">
                <a:moveTo>
                  <a:pt x="927100" y="0"/>
                </a:moveTo>
                <a:lnTo>
                  <a:pt x="0" y="1289050"/>
                </a:lnTo>
                <a:lnTo>
                  <a:pt x="0" y="1289050"/>
                </a:lnTo>
              </a:path>
            </a:pathLst>
          </a:custGeom>
          <a:noFill/>
          <a:ln w="57150">
            <a:solidFill>
              <a:srgbClr val="00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342" name="Freeform 14341"/>
          <p:cNvSpPr/>
          <p:nvPr/>
        </p:nvSpPr>
        <p:spPr>
          <a:xfrm>
            <a:off x="2349500" y="1428750"/>
            <a:ext cx="3022600" cy="1778000"/>
          </a:xfrm>
          <a:custGeom>
            <a:avLst/>
            <a:gdLst>
              <a:gd name="connsiteX0" fmla="*/ 3022600 w 3022600"/>
              <a:gd name="connsiteY0" fmla="*/ 0 h 1778000"/>
              <a:gd name="connsiteX1" fmla="*/ 2298700 w 3022600"/>
              <a:gd name="connsiteY1" fmla="*/ 400050 h 1778000"/>
              <a:gd name="connsiteX2" fmla="*/ 1758950 w 3022600"/>
              <a:gd name="connsiteY2" fmla="*/ 482600 h 1778000"/>
              <a:gd name="connsiteX3" fmla="*/ 1562100 w 3022600"/>
              <a:gd name="connsiteY3" fmla="*/ 374650 h 1778000"/>
              <a:gd name="connsiteX4" fmla="*/ 0 w 3022600"/>
              <a:gd name="connsiteY4" fmla="*/ 177800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600" h="1778000">
                <a:moveTo>
                  <a:pt x="3022600" y="0"/>
                </a:moveTo>
                <a:lnTo>
                  <a:pt x="2298700" y="400050"/>
                </a:lnTo>
                <a:lnTo>
                  <a:pt x="1758950" y="482600"/>
                </a:lnTo>
                <a:lnTo>
                  <a:pt x="1562100" y="374650"/>
                </a:lnTo>
                <a:lnTo>
                  <a:pt x="0" y="1778000"/>
                </a:lnTo>
              </a:path>
            </a:pathLst>
          </a:custGeom>
          <a:noFill/>
          <a:ln w="57150">
            <a:solidFill>
              <a:srgbClr val="00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343" name="Freeform 14342"/>
          <p:cNvSpPr/>
          <p:nvPr/>
        </p:nvSpPr>
        <p:spPr>
          <a:xfrm>
            <a:off x="2940050" y="2647950"/>
            <a:ext cx="1562100" cy="1422400"/>
          </a:xfrm>
          <a:custGeom>
            <a:avLst/>
            <a:gdLst>
              <a:gd name="connsiteX0" fmla="*/ 1562100 w 1562100"/>
              <a:gd name="connsiteY0" fmla="*/ 0 h 1422400"/>
              <a:gd name="connsiteX1" fmla="*/ 0 w 1562100"/>
              <a:gd name="connsiteY1" fmla="*/ 14224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2100" h="1422400">
                <a:moveTo>
                  <a:pt x="1562100" y="0"/>
                </a:moveTo>
                <a:lnTo>
                  <a:pt x="0" y="1422400"/>
                </a:lnTo>
              </a:path>
            </a:pathLst>
          </a:custGeom>
          <a:noFill/>
          <a:ln w="57150">
            <a:solidFill>
              <a:srgbClr val="00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344" name="Freeform 14343"/>
          <p:cNvSpPr/>
          <p:nvPr/>
        </p:nvSpPr>
        <p:spPr>
          <a:xfrm>
            <a:off x="3098800" y="4457700"/>
            <a:ext cx="4356100" cy="1657350"/>
          </a:xfrm>
          <a:custGeom>
            <a:avLst/>
            <a:gdLst>
              <a:gd name="connsiteX0" fmla="*/ 0 w 4356100"/>
              <a:gd name="connsiteY0" fmla="*/ 0 h 1657350"/>
              <a:gd name="connsiteX1" fmla="*/ 260350 w 4356100"/>
              <a:gd name="connsiteY1" fmla="*/ 381000 h 1657350"/>
              <a:gd name="connsiteX2" fmla="*/ 577850 w 4356100"/>
              <a:gd name="connsiteY2" fmla="*/ 577850 h 1657350"/>
              <a:gd name="connsiteX3" fmla="*/ 2686050 w 4356100"/>
              <a:gd name="connsiteY3" fmla="*/ 1377950 h 1657350"/>
              <a:gd name="connsiteX4" fmla="*/ 3486150 w 4356100"/>
              <a:gd name="connsiteY4" fmla="*/ 1657350 h 1657350"/>
              <a:gd name="connsiteX5" fmla="*/ 4356100 w 4356100"/>
              <a:gd name="connsiteY5" fmla="*/ 1657350 h 1657350"/>
              <a:gd name="connsiteX6" fmla="*/ 3873500 w 4356100"/>
              <a:gd name="connsiteY6" fmla="*/ 1346200 h 1657350"/>
              <a:gd name="connsiteX7" fmla="*/ 3086100 w 4356100"/>
              <a:gd name="connsiteY7" fmla="*/ 1066800 h 1657350"/>
              <a:gd name="connsiteX8" fmla="*/ 1701800 w 4356100"/>
              <a:gd name="connsiteY8" fmla="*/ 565150 h 1657350"/>
              <a:gd name="connsiteX9" fmla="*/ 0 w 4356100"/>
              <a:gd name="connsiteY9" fmla="*/ 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56100" h="1657350">
                <a:moveTo>
                  <a:pt x="0" y="0"/>
                </a:moveTo>
                <a:lnTo>
                  <a:pt x="260350" y="381000"/>
                </a:lnTo>
                <a:lnTo>
                  <a:pt x="577850" y="577850"/>
                </a:lnTo>
                <a:lnTo>
                  <a:pt x="2686050" y="1377950"/>
                </a:lnTo>
                <a:lnTo>
                  <a:pt x="3486150" y="1657350"/>
                </a:lnTo>
                <a:lnTo>
                  <a:pt x="4356100" y="1657350"/>
                </a:lnTo>
                <a:lnTo>
                  <a:pt x="3873500" y="1346200"/>
                </a:lnTo>
                <a:lnTo>
                  <a:pt x="3086100" y="1066800"/>
                </a:lnTo>
                <a:lnTo>
                  <a:pt x="1701800" y="565150"/>
                </a:lnTo>
                <a:lnTo>
                  <a:pt x="0" y="0"/>
                </a:lnTo>
                <a:close/>
              </a:path>
            </a:pathLst>
          </a:custGeom>
          <a:solidFill>
            <a:srgbClr val="00C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345" name="Freeform 14344"/>
          <p:cNvSpPr/>
          <p:nvPr/>
        </p:nvSpPr>
        <p:spPr>
          <a:xfrm>
            <a:off x="488950" y="2311400"/>
            <a:ext cx="7569200" cy="3752850"/>
          </a:xfrm>
          <a:custGeom>
            <a:avLst/>
            <a:gdLst>
              <a:gd name="connsiteX0" fmla="*/ 0 w 7569200"/>
              <a:gd name="connsiteY0" fmla="*/ 336550 h 3752850"/>
              <a:gd name="connsiteX1" fmla="*/ 292100 w 7569200"/>
              <a:gd name="connsiteY1" fmla="*/ 203200 h 3752850"/>
              <a:gd name="connsiteX2" fmla="*/ 533400 w 7569200"/>
              <a:gd name="connsiteY2" fmla="*/ 171450 h 3752850"/>
              <a:gd name="connsiteX3" fmla="*/ 774700 w 7569200"/>
              <a:gd name="connsiteY3" fmla="*/ 0 h 3752850"/>
              <a:gd name="connsiteX4" fmla="*/ 1016000 w 7569200"/>
              <a:gd name="connsiteY4" fmla="*/ 63500 h 3752850"/>
              <a:gd name="connsiteX5" fmla="*/ 1879600 w 7569200"/>
              <a:gd name="connsiteY5" fmla="*/ 850900 h 3752850"/>
              <a:gd name="connsiteX6" fmla="*/ 2266950 w 7569200"/>
              <a:gd name="connsiteY6" fmla="*/ 1200150 h 3752850"/>
              <a:gd name="connsiteX7" fmla="*/ 2482850 w 7569200"/>
              <a:gd name="connsiteY7" fmla="*/ 1695450 h 3752850"/>
              <a:gd name="connsiteX8" fmla="*/ 2743200 w 7569200"/>
              <a:gd name="connsiteY8" fmla="*/ 2336800 h 3752850"/>
              <a:gd name="connsiteX9" fmla="*/ 2984500 w 7569200"/>
              <a:gd name="connsiteY9" fmla="*/ 2571750 h 3752850"/>
              <a:gd name="connsiteX10" fmla="*/ 3517900 w 7569200"/>
              <a:gd name="connsiteY10" fmla="*/ 2286000 h 3752850"/>
              <a:gd name="connsiteX11" fmla="*/ 6032500 w 7569200"/>
              <a:gd name="connsiteY11" fmla="*/ 3187700 h 3752850"/>
              <a:gd name="connsiteX12" fmla="*/ 6623050 w 7569200"/>
              <a:gd name="connsiteY12" fmla="*/ 3429000 h 3752850"/>
              <a:gd name="connsiteX13" fmla="*/ 7004050 w 7569200"/>
              <a:gd name="connsiteY13" fmla="*/ 3663950 h 3752850"/>
              <a:gd name="connsiteX14" fmla="*/ 7289800 w 7569200"/>
              <a:gd name="connsiteY14" fmla="*/ 3752850 h 3752850"/>
              <a:gd name="connsiteX15" fmla="*/ 7569200 w 7569200"/>
              <a:gd name="connsiteY15" fmla="*/ 3702050 h 3752850"/>
              <a:gd name="connsiteX0" fmla="*/ 0 w 7569200"/>
              <a:gd name="connsiteY0" fmla="*/ 336550 h 3752850"/>
              <a:gd name="connsiteX1" fmla="*/ 292100 w 7569200"/>
              <a:gd name="connsiteY1" fmla="*/ 203200 h 3752850"/>
              <a:gd name="connsiteX2" fmla="*/ 533400 w 7569200"/>
              <a:gd name="connsiteY2" fmla="*/ 171450 h 3752850"/>
              <a:gd name="connsiteX3" fmla="*/ 774700 w 7569200"/>
              <a:gd name="connsiteY3" fmla="*/ 0 h 3752850"/>
              <a:gd name="connsiteX4" fmla="*/ 1016000 w 7569200"/>
              <a:gd name="connsiteY4" fmla="*/ 63500 h 3752850"/>
              <a:gd name="connsiteX5" fmla="*/ 1879600 w 7569200"/>
              <a:gd name="connsiteY5" fmla="*/ 850900 h 3752850"/>
              <a:gd name="connsiteX6" fmla="*/ 2266950 w 7569200"/>
              <a:gd name="connsiteY6" fmla="*/ 1200150 h 3752850"/>
              <a:gd name="connsiteX7" fmla="*/ 2482850 w 7569200"/>
              <a:gd name="connsiteY7" fmla="*/ 1695450 h 3752850"/>
              <a:gd name="connsiteX8" fmla="*/ 2743200 w 7569200"/>
              <a:gd name="connsiteY8" fmla="*/ 2336800 h 3752850"/>
              <a:gd name="connsiteX9" fmla="*/ 3016250 w 7569200"/>
              <a:gd name="connsiteY9" fmla="*/ 2127250 h 3752850"/>
              <a:gd name="connsiteX10" fmla="*/ 3517900 w 7569200"/>
              <a:gd name="connsiteY10" fmla="*/ 2286000 h 3752850"/>
              <a:gd name="connsiteX11" fmla="*/ 6032500 w 7569200"/>
              <a:gd name="connsiteY11" fmla="*/ 3187700 h 3752850"/>
              <a:gd name="connsiteX12" fmla="*/ 6623050 w 7569200"/>
              <a:gd name="connsiteY12" fmla="*/ 3429000 h 3752850"/>
              <a:gd name="connsiteX13" fmla="*/ 7004050 w 7569200"/>
              <a:gd name="connsiteY13" fmla="*/ 3663950 h 3752850"/>
              <a:gd name="connsiteX14" fmla="*/ 7289800 w 7569200"/>
              <a:gd name="connsiteY14" fmla="*/ 3752850 h 3752850"/>
              <a:gd name="connsiteX15" fmla="*/ 7569200 w 7569200"/>
              <a:gd name="connsiteY15" fmla="*/ 3702050 h 3752850"/>
              <a:gd name="connsiteX0" fmla="*/ 0 w 7569200"/>
              <a:gd name="connsiteY0" fmla="*/ 336550 h 3752850"/>
              <a:gd name="connsiteX1" fmla="*/ 292100 w 7569200"/>
              <a:gd name="connsiteY1" fmla="*/ 203200 h 3752850"/>
              <a:gd name="connsiteX2" fmla="*/ 533400 w 7569200"/>
              <a:gd name="connsiteY2" fmla="*/ 171450 h 3752850"/>
              <a:gd name="connsiteX3" fmla="*/ 774700 w 7569200"/>
              <a:gd name="connsiteY3" fmla="*/ 0 h 3752850"/>
              <a:gd name="connsiteX4" fmla="*/ 1016000 w 7569200"/>
              <a:gd name="connsiteY4" fmla="*/ 63500 h 3752850"/>
              <a:gd name="connsiteX5" fmla="*/ 1879600 w 7569200"/>
              <a:gd name="connsiteY5" fmla="*/ 850900 h 3752850"/>
              <a:gd name="connsiteX6" fmla="*/ 2266950 w 7569200"/>
              <a:gd name="connsiteY6" fmla="*/ 1200150 h 3752850"/>
              <a:gd name="connsiteX7" fmla="*/ 2482850 w 7569200"/>
              <a:gd name="connsiteY7" fmla="*/ 1695450 h 3752850"/>
              <a:gd name="connsiteX8" fmla="*/ 2647950 w 7569200"/>
              <a:gd name="connsiteY8" fmla="*/ 2032000 h 3752850"/>
              <a:gd name="connsiteX9" fmla="*/ 3016250 w 7569200"/>
              <a:gd name="connsiteY9" fmla="*/ 2127250 h 3752850"/>
              <a:gd name="connsiteX10" fmla="*/ 3517900 w 7569200"/>
              <a:gd name="connsiteY10" fmla="*/ 2286000 h 3752850"/>
              <a:gd name="connsiteX11" fmla="*/ 6032500 w 7569200"/>
              <a:gd name="connsiteY11" fmla="*/ 3187700 h 3752850"/>
              <a:gd name="connsiteX12" fmla="*/ 6623050 w 7569200"/>
              <a:gd name="connsiteY12" fmla="*/ 3429000 h 3752850"/>
              <a:gd name="connsiteX13" fmla="*/ 7004050 w 7569200"/>
              <a:gd name="connsiteY13" fmla="*/ 3663950 h 3752850"/>
              <a:gd name="connsiteX14" fmla="*/ 7289800 w 7569200"/>
              <a:gd name="connsiteY14" fmla="*/ 3752850 h 3752850"/>
              <a:gd name="connsiteX15" fmla="*/ 7569200 w 7569200"/>
              <a:gd name="connsiteY15" fmla="*/ 3702050 h 375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69200" h="3752850">
                <a:moveTo>
                  <a:pt x="0" y="336550"/>
                </a:moveTo>
                <a:lnTo>
                  <a:pt x="292100" y="203200"/>
                </a:lnTo>
                <a:lnTo>
                  <a:pt x="533400" y="171450"/>
                </a:lnTo>
                <a:lnTo>
                  <a:pt x="774700" y="0"/>
                </a:lnTo>
                <a:lnTo>
                  <a:pt x="1016000" y="63500"/>
                </a:lnTo>
                <a:lnTo>
                  <a:pt x="1879600" y="850900"/>
                </a:lnTo>
                <a:lnTo>
                  <a:pt x="2266950" y="1200150"/>
                </a:lnTo>
                <a:lnTo>
                  <a:pt x="2482850" y="1695450"/>
                </a:lnTo>
                <a:lnTo>
                  <a:pt x="2647950" y="2032000"/>
                </a:lnTo>
                <a:lnTo>
                  <a:pt x="3016250" y="2127250"/>
                </a:lnTo>
                <a:lnTo>
                  <a:pt x="3517900" y="2286000"/>
                </a:lnTo>
                <a:lnTo>
                  <a:pt x="6032500" y="3187700"/>
                </a:lnTo>
                <a:lnTo>
                  <a:pt x="6623050" y="3429000"/>
                </a:lnTo>
                <a:lnTo>
                  <a:pt x="7004050" y="3663950"/>
                </a:lnTo>
                <a:lnTo>
                  <a:pt x="7289800" y="3752850"/>
                </a:lnTo>
                <a:lnTo>
                  <a:pt x="7569200" y="3702050"/>
                </a:lnTo>
              </a:path>
            </a:pathLst>
          </a:custGeom>
          <a:noFill/>
          <a:ln w="57150">
            <a:solidFill>
              <a:srgbClr val="00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346" name="Oval 14345"/>
          <p:cNvSpPr/>
          <p:nvPr/>
        </p:nvSpPr>
        <p:spPr>
          <a:xfrm>
            <a:off x="1899134" y="1897541"/>
            <a:ext cx="1040916" cy="1040916"/>
          </a:xfrm>
          <a:prstGeom prst="ellipse">
            <a:avLst/>
          </a:prstGeom>
          <a:solidFill>
            <a:srgbClr val="FF99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5" name="Oval 44"/>
          <p:cNvSpPr/>
          <p:nvPr/>
        </p:nvSpPr>
        <p:spPr>
          <a:xfrm>
            <a:off x="5508424" y="4206627"/>
            <a:ext cx="864096" cy="864096"/>
          </a:xfrm>
          <a:prstGeom prst="ellipse">
            <a:avLst/>
          </a:prstGeom>
          <a:solidFill>
            <a:srgbClr val="FF99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235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27" grpId="0" animBg="1"/>
      <p:bldP spid="28" grpId="0" animBg="1"/>
      <p:bldP spid="31" grpId="0" animBg="1"/>
      <p:bldP spid="14336" grpId="0" animBg="1"/>
      <p:bldP spid="14337" grpId="0" animBg="1"/>
      <p:bldP spid="14339" grpId="0" animBg="1"/>
      <p:bldP spid="14340" grpId="0" animBg="1"/>
      <p:bldP spid="14342" grpId="0" animBg="1"/>
      <p:bldP spid="14343" grpId="0" animBg="1"/>
      <p:bldP spid="14344" grpId="0" animBg="1"/>
      <p:bldP spid="14345" grpId="0" animBg="1"/>
      <p:bldP spid="14346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14160" r="3000" b="10485"/>
          <a:stretch/>
        </p:blipFill>
        <p:spPr bwMode="auto">
          <a:xfrm>
            <a:off x="474962" y="378994"/>
            <a:ext cx="8280000" cy="573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962" y="55939"/>
            <a:ext cx="81940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Osnovna namjena površina</a:t>
            </a:r>
          </a:p>
          <a:p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72" y="332656"/>
            <a:ext cx="2880000" cy="23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638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344264"/>
            <a:ext cx="820891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Način i uvjeti gradnje</a:t>
            </a:r>
          </a:p>
          <a:p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Prema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oblicima gradnje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područje obuhvata plana podijeljeno je na: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izgrađeni dio naselja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(unutar kojeg je moguća rekonstrukcija i nadogradnja)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prostore nove gradnje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koji trenutno nisu izgrađeni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Kao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osnovni uvjeti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gradnje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za zone određeni su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maksimalni i obvezni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građevni pravci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područja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obveze uređenja zelenih površina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uz pješačke koridore</a:t>
            </a:r>
          </a:p>
          <a:p>
            <a:pPr>
              <a:spcAft>
                <a:spcPts val="600"/>
              </a:spcAft>
            </a:pP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bveza provedbe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javnog natječaja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, s ciljem postizanja kvalitete projektnog rješenja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propisana je za: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površine predškolske ustanove (vrtića) te pripadajućeg trga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površinu javnog parka</a:t>
            </a:r>
          </a:p>
        </p:txBody>
      </p:sp>
    </p:spTree>
    <p:extLst>
      <p:ext uri="{BB962C8B-B14F-4D97-AF65-F5344CB8AC3E}">
        <p14:creationId xmlns:p14="http://schemas.microsoft.com/office/powerpoint/2010/main" val="12105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323945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Način i uvjeti gradnje</a:t>
            </a:r>
          </a:p>
          <a:p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2" b="7655"/>
          <a:stretch>
            <a:fillRect/>
          </a:stretch>
        </p:blipFill>
        <p:spPr bwMode="auto">
          <a:xfrm>
            <a:off x="480053" y="788371"/>
            <a:ext cx="8280000" cy="5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72" y="736051"/>
            <a:ext cx="2880000" cy="209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029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282134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Uvjeti korištenja, uređenja i zaštite površina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72" y="736051"/>
            <a:ext cx="2880000" cy="209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15777" r="21645" b="9709"/>
          <a:stretch/>
        </p:blipFill>
        <p:spPr bwMode="auto">
          <a:xfrm>
            <a:off x="539552" y="736051"/>
            <a:ext cx="8208911" cy="525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6" t="1918" r="1210" b="84044"/>
          <a:stretch/>
        </p:blipFill>
        <p:spPr bwMode="auto">
          <a:xfrm>
            <a:off x="5791081" y="736050"/>
            <a:ext cx="3101400" cy="154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813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592" y="332656"/>
            <a:ext cx="8280920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Način i uvjeti gradnje</a:t>
            </a:r>
          </a:p>
          <a:p>
            <a:pPr>
              <a:spcAft>
                <a:spcPts val="600"/>
              </a:spcAft>
            </a:pPr>
            <a:r>
              <a:rPr lang="hr-HR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Uvjeti i način gradnje stambenih građevina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samostojeće, niske višestambene građevine (u pravilu više od 3 stana)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Po+P+3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, pri čemu se četvrta etaža oblikuje kao uvučeni kat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najmanja površina građevne čestice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za stambene građevine iznosi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600 m</a:t>
            </a:r>
            <a:r>
              <a:rPr lang="hr-H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(najmanje 80 m</a:t>
            </a:r>
            <a:r>
              <a:rPr lang="hr-H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građevne čestice / 1 stan) - prigodom zamjene i rekonstrukcije postojećih građevina površina može biti manja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najveći dopušteni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koeficijent izgrađenosti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građevne čestice (k</a:t>
            </a:r>
            <a:r>
              <a:rPr lang="hr-H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ig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) iznosi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najveći dopušteni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koeficijent iskoristivosti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građevne čestice (k</a:t>
            </a:r>
            <a:r>
              <a:rPr lang="hr-H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) iznosi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1,0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najveća dopuštena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građevinska bruto površina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na građevnoj čestici iznosi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600 m</a:t>
            </a:r>
            <a:r>
              <a:rPr lang="hr-H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udaljenost građevine od regulacijske linije iznosi 5 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najmanja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udaljenost osnovne građevine od susjedne građevne čestice iznosi 5 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ako je definiran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obavezni označen građevni pravac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, minimalno 50% pročelja građevine mora biti smješteno uz građevni pravac, dok ostatak pročelja može biti uvučen u odnosu na građevni pravac ali ne više od 3 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prirodni teren mora najmanje 30% površine građevne čestice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, a potrebno ga je hortikulturno urediti sadnjom zelenila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otreban broj PGM-a obavezno je osigurati na građevnoj čestici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2639814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Prometna, ulična i komunalna infrastrukturna mreža</a:t>
            </a:r>
          </a:p>
          <a:p>
            <a:pPr algn="ctr"/>
            <a:endParaRPr lang="hr-HR" sz="1600" b="1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PROMETNI, VODNOGOSPODARSKI I ENERGETSKI SUSTAV</a:t>
            </a:r>
          </a:p>
          <a:p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81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332656"/>
            <a:ext cx="756084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Prometni sustav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hr-HR" sz="1600" u="sng" dirty="0">
                <a:latin typeface="Arial" panose="020B0604020202020204" pitchFamily="34" charset="0"/>
                <a:cs typeface="Arial" panose="020B0604020202020204" pitchFamily="34" charset="0"/>
              </a:rPr>
              <a:t>Cestovni promet</a:t>
            </a:r>
          </a:p>
          <a:p>
            <a:pPr marL="742950" lvl="1" indent="-285750" algn="just">
              <a:spcAft>
                <a:spcPts val="12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sustav cestovnog (kolnog) prometa obuhvata Plana čine javne prometne površine za koje je normalnim poprečnim presjekom definiran je raspored i širina elemenata poprečnog presjeka ceste </a:t>
            </a:r>
          </a:p>
          <a:p>
            <a:pPr marL="742950" lvl="1" indent="-285750" algn="just">
              <a:spcAft>
                <a:spcPts val="12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gradnja javnih parkirališta predviđena je unutar građevnih čestica određenih ulica približnog kapaciteta 68 PM</a:t>
            </a:r>
          </a:p>
          <a:p>
            <a:pPr marL="742950" lvl="1" indent="-285750" algn="just">
              <a:spcAft>
                <a:spcPts val="12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zadovoljavanje potreba prometa u mirovanju - na građevnoj čestici na kojoj će se ostvariti namjeravani zahvat u prostoru</a:t>
            </a:r>
          </a:p>
          <a:p>
            <a:pPr marL="742950" lvl="1" indent="-285750" algn="just">
              <a:spcAft>
                <a:spcPts val="12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iznimku čine postojeće građevine izgrađene unutar obuhvata Plana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hr-HR" sz="1600" u="sng" dirty="0">
                <a:latin typeface="Arial" panose="020B0604020202020204" pitchFamily="34" charset="0"/>
                <a:cs typeface="Arial" panose="020B0604020202020204" pitchFamily="34" charset="0"/>
              </a:rPr>
              <a:t>Elektronička komunikacijska mreža</a:t>
            </a:r>
          </a:p>
          <a:p>
            <a:pPr marL="742950" lvl="1" indent="-285750" algn="just">
              <a:spcAft>
                <a:spcPts val="12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gradnja novih, odnosno rekonstrukcija postojećih trasa elektroničke komunikacijske infrastrukture i postavljanje eventualno potrebnih građevina za smještanje elektroničke komunikacijske opreme </a:t>
            </a:r>
          </a:p>
          <a:p>
            <a:pPr marL="742950" lvl="1" indent="-285750" algn="just">
              <a:spcAft>
                <a:spcPts val="12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ne dopušta se gradnja zasebnih građevina - antenskih stupova ili gradnja i postavljanje zidnih i krovnih prihvata na građevinama unutar obuhvata Plana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spcAft>
                <a:spcPts val="1200"/>
              </a:spcAft>
              <a:buFontTx/>
              <a:buChar char="-"/>
            </a:pPr>
            <a:endParaRPr lang="hr-HR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9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185501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Prometni sustav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CEE"/>
              </a:clrFrom>
              <a:clrTo>
                <a:srgbClr val="EA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1" y="549708"/>
            <a:ext cx="8352928" cy="562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676" y="524055"/>
            <a:ext cx="3168353" cy="113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62094"/>
            <a:ext cx="2216813" cy="11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1" y="4370466"/>
            <a:ext cx="2175675" cy="184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542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465" y="127696"/>
            <a:ext cx="8288780" cy="193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Planska polazišta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obuhvat Plana definiran GUP-om Sesveta, površina iznosi cca </a:t>
            </a:r>
            <a:r>
              <a:rPr lang="hr-HR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9 ha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Plan se izrađuje na temelju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Odluk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 o izradi Urbanističkog plana uređenja Staro Brestje - zapad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(Službeni glasnik Grada Zagreba 24/19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izradi Plana prethodila je izrada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Programa za Urbanistički plan uređenja Staro Brestje - zapad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kojim su određene osnovne smjernice za izradu Plana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6" t="16513" r="3053" b="2859"/>
          <a:stretch/>
        </p:blipFill>
        <p:spPr bwMode="auto">
          <a:xfrm>
            <a:off x="468464" y="2039352"/>
            <a:ext cx="8280000" cy="415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996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185501"/>
            <a:ext cx="756084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err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Vodnogospodarski</a:t>
            </a: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sustav</a:t>
            </a:r>
          </a:p>
          <a:p>
            <a:endParaRPr lang="hr-HR" sz="1600" b="1" u="sng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600" u="sng" dirty="0">
                <a:latin typeface="Arial" panose="020B0604020202020204" pitchFamily="34" charset="0"/>
                <a:cs typeface="Arial" panose="020B0604020202020204" pitchFamily="34" charset="0"/>
              </a:rPr>
              <a:t>Vodoopskrba i odvodnja</a:t>
            </a:r>
          </a:p>
          <a:p>
            <a:pPr algn="just">
              <a:spcAft>
                <a:spcPts val="1200"/>
              </a:spcAft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	- gradnja novih vodoopskrbnih cjevovoda i javnih kanala unutar koridora javnih prometnih površina utvrđenih grafičkim dijelom Plana s priključkom na postojeće sustave izgrađene u Ulici Emanuela Vidovića</a:t>
            </a:r>
          </a:p>
          <a:p>
            <a:pPr algn="just">
              <a:spcAft>
                <a:spcPts val="1200"/>
              </a:spcAft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	- izvan granica zona sanitarne zaštite izvorišta</a:t>
            </a:r>
          </a:p>
          <a:p>
            <a:pPr algn="just">
              <a:spcAft>
                <a:spcPts val="1200"/>
              </a:spcAft>
            </a:pPr>
            <a:r>
              <a:rPr lang="hr-HR" sz="1600" dirty="0"/>
              <a:t>	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- postupanje s otpadnim vodama unutar obuhvata Plana mora biti u skladu s Odlukom o odvodnji otpadnih voda za područje aglomeracije Zagreb</a:t>
            </a:r>
          </a:p>
          <a:p>
            <a:pPr lvl="1" algn="just">
              <a:spcAft>
                <a:spcPts val="1200"/>
              </a:spcAft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hr-HR" sz="1600" u="sng" dirty="0">
                <a:latin typeface="Arial" panose="020B0604020202020204" pitchFamily="34" charset="0"/>
                <a:cs typeface="Arial" panose="020B0604020202020204" pitchFamily="34" charset="0"/>
              </a:rPr>
              <a:t>Uređenje vodotoka i voda</a:t>
            </a:r>
          </a:p>
          <a:p>
            <a:pPr algn="just">
              <a:spcAft>
                <a:spcPts val="1200"/>
              </a:spcAft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	- podzemne vode pripadaju grupiranom vodnom tijelu </a:t>
            </a:r>
            <a:r>
              <a:rPr lang="hr-HR" sz="1600" i="1" dirty="0">
                <a:latin typeface="Arial" panose="020B0604020202020204" pitchFamily="34" charset="0"/>
                <a:cs typeface="Arial" panose="020B0604020202020204" pitchFamily="34" charset="0"/>
              </a:rPr>
              <a:t>Zagreb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- ukoliko će se radovi izvoditi u podzemnoj vodi potrebno je predvidjeti mjere zaštite </a:t>
            </a:r>
          </a:p>
          <a:p>
            <a:pPr algn="just">
              <a:spcAft>
                <a:spcPts val="1200"/>
              </a:spcAft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	- vodno tijelo površine vode – </a:t>
            </a:r>
            <a:r>
              <a:rPr lang="hr-HR" sz="1600" i="1" dirty="0">
                <a:latin typeface="Arial" panose="020B0604020202020204" pitchFamily="34" charset="0"/>
                <a:cs typeface="Arial" panose="020B0604020202020204" pitchFamily="34" charset="0"/>
              </a:rPr>
              <a:t>potok </a:t>
            </a:r>
            <a:r>
              <a:rPr lang="hr-H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Čučerska</a:t>
            </a:r>
            <a:r>
              <a:rPr lang="hr-HR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reka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- održavat će se i uređivati tako da se održi režim i propisana kvaliteta voda</a:t>
            </a:r>
            <a:endParaRPr lang="en-US" dirty="0"/>
          </a:p>
          <a:p>
            <a:pPr lvl="1" algn="just">
              <a:spcAft>
                <a:spcPts val="1200"/>
              </a:spcAft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Aft>
                <a:spcPts val="1200"/>
              </a:spcAft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hr-HR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0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185501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err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Vodnogospodarski</a:t>
            </a: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sustav</a:t>
            </a:r>
            <a:endParaRPr lang="hr-HR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4833"/>
            <a:ext cx="8096188" cy="568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8186"/>
            <a:ext cx="2767595" cy="14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386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185501"/>
            <a:ext cx="777686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Energetski sustav</a:t>
            </a:r>
          </a:p>
          <a:p>
            <a:pPr lvl="1" algn="just">
              <a:lnSpc>
                <a:spcPct val="150000"/>
              </a:lnSpc>
              <a:spcAft>
                <a:spcPts val="1200"/>
              </a:spcAft>
            </a:pPr>
            <a:endParaRPr lang="hr-HR" sz="1600" b="1" u="sng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hr-HR" sz="1600" u="sng" dirty="0">
                <a:latin typeface="Arial" panose="020B0604020202020204" pitchFamily="34" charset="0"/>
                <a:cs typeface="Arial" panose="020B0604020202020204" pitchFamily="34" charset="0"/>
              </a:rPr>
              <a:t>Elektroopskrba</a:t>
            </a:r>
          </a:p>
          <a:p>
            <a:pPr marL="742950" lvl="1" indent="-285750" algn="just">
              <a:spcAft>
                <a:spcPts val="12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priključak na postojeću elektroenergetsku mrežu u Ulici Emanuela Vidovića i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Brestovečkoj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ulici</a:t>
            </a:r>
          </a:p>
          <a:p>
            <a:pPr marL="742950" lvl="1" indent="-285750" algn="just">
              <a:spcAft>
                <a:spcPts val="12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gradnja nove i/ili rekonstrukcija postojeće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srednjonaponske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i niskonaponske elektroenergetske mreže polaganjem novih i premještanjem/uklanjanjem postojećih elektroenergetskih vodova te gradnjom novih i/ili povećanjem instalirane snage postojećih transformatorskih stanica</a:t>
            </a:r>
          </a:p>
          <a:p>
            <a:pPr marL="0" lvl="1" algn="just">
              <a:spcAft>
                <a:spcPts val="1200"/>
              </a:spcAft>
            </a:pPr>
            <a:endParaRPr lang="hr-HR" sz="1600" dirty="0"/>
          </a:p>
          <a:p>
            <a:pPr marL="0" lvl="1" algn="just">
              <a:spcAft>
                <a:spcPts val="1200"/>
              </a:spcAft>
            </a:pPr>
            <a:r>
              <a:rPr lang="hr-HR" sz="1600" u="sng" dirty="0">
                <a:latin typeface="Arial" panose="020B0604020202020204" pitchFamily="34" charset="0"/>
                <a:cs typeface="Arial" panose="020B0604020202020204" pitchFamily="34" charset="0"/>
              </a:rPr>
              <a:t>Distribucija prirodnog plina</a:t>
            </a:r>
          </a:p>
          <a:p>
            <a:pPr marL="742950" lvl="1" indent="-285750" algn="just">
              <a:spcAft>
                <a:spcPts val="12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priključak na postojeću niskotlačnu plinsku mrežu izgrađenu u Ulici Emanuela Vidovića i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Brestovečkoj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ulici </a:t>
            </a:r>
          </a:p>
          <a:p>
            <a:pPr marL="742950" lvl="1" indent="-285750" algn="just">
              <a:spcAft>
                <a:spcPts val="12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gradnja nove plinske mreže kojom se omogućava grijanje i priprema tople vode u novim građevinama</a:t>
            </a:r>
          </a:p>
          <a:p>
            <a:pPr marL="1200150" lvl="2" indent="-285750" algn="just">
              <a:spcAft>
                <a:spcPts val="1200"/>
              </a:spcAft>
              <a:buFontTx/>
              <a:buChar char="-"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buFontTx/>
              <a:buChar char="-"/>
            </a:pP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7454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185501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Energetski sustav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97" y="554832"/>
            <a:ext cx="8018806" cy="572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0" y="4509120"/>
            <a:ext cx="2796805" cy="176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787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6165304"/>
            <a:ext cx="84249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Picture 12" descr="pRAVI logo 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45"/>
          <a:stretch>
            <a:fillRect/>
          </a:stretch>
        </p:blipFill>
        <p:spPr bwMode="auto">
          <a:xfrm>
            <a:off x="3779912" y="6165304"/>
            <a:ext cx="1559024" cy="25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22" y="-2778"/>
            <a:ext cx="9623692" cy="686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600" y="3111351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3036227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40"/>
            <a:ext cx="9144000" cy="605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885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05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277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" y="188640"/>
            <a:ext cx="9144000" cy="605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900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04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900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0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90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1"/>
          <a:stretch/>
        </p:blipFill>
        <p:spPr bwMode="auto">
          <a:xfrm>
            <a:off x="467544" y="2518734"/>
            <a:ext cx="8280920" cy="350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325" y="20608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1600" b="1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4" name="Rectangle 33"/>
          <p:cNvSpPr/>
          <p:nvPr/>
        </p:nvSpPr>
        <p:spPr>
          <a:xfrm>
            <a:off x="468465" y="194444"/>
            <a:ext cx="828878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Širi kontekst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dio je pretežito neizgrađenog područja sjeverno od Gornje Dubrave i Sesveta koje je rezervirano za daljnju urbanizaciju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pretežito je neizgrađena i neuređena zona, koja je GUP-om Sesveta određena kao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prostor novih regulacija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nadovezuje se na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sustav planskih naselja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(Gornja Dubrava, Studentski grad,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Trnovčica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Dubec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Brestje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9123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04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90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b="13427"/>
          <a:stretch/>
        </p:blipFill>
        <p:spPr bwMode="auto">
          <a:xfrm>
            <a:off x="467544" y="2007382"/>
            <a:ext cx="8280000" cy="408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8004" y="194444"/>
            <a:ext cx="827954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Uži kontekst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središtima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usjednih planskih naselja smješteni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društveni sadržaji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, uz koje su uređene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javne zelene površine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lanska naselja međusobno su povezana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koridorom potoka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, a javne zelene površine omogućuju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pješačku poveznicu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između društvenih sadržaja pojedinog naselja i koridora potoka</a:t>
            </a:r>
            <a:endParaRPr lang="hr-HR" sz="1400" b="1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0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68004" y="188640"/>
            <a:ext cx="849648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Uži kontekst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ristup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je moguć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istoka (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Brestovečk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uli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i s ju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Ulic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Emanuela Vidovića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prometnoj povezanosti će pridonijeti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dvij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 planiran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prometnic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čiji koridori prolaze uz granice obuhvata Plana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produžeci Branimirove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ulice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i Kolakove ulice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područje obuhvata Plana je komunalno opremljeno - izvedena je infrastruktura elektroničkog komunikacijskog,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vodnogospodarskog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i energetskog sustava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/>
          <a:stretch/>
        </p:blipFill>
        <p:spPr bwMode="auto">
          <a:xfrm>
            <a:off x="468004" y="2204864"/>
            <a:ext cx="7749570" cy="406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066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" b="1671"/>
          <a:stretch/>
        </p:blipFill>
        <p:spPr bwMode="auto">
          <a:xfrm>
            <a:off x="612480" y="1689110"/>
            <a:ext cx="7343896" cy="449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213028"/>
            <a:ext cx="860444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Postojeće stanje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većim dijelom neizgrađeno građevinsko područje mješovite, pretežito stambene namjene 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u unutrašnjosti izveden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sklop od 8 višestambenih građevina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(P+3)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sjeverni rub prema </a:t>
            </a:r>
            <a:r>
              <a:rPr lang="hr-HR" sz="1600" dirty="0" err="1">
                <a:latin typeface="Arial" panose="020B0604020202020204" pitchFamily="34" charset="0"/>
                <a:cs typeface="Arial" panose="020B0604020202020204" pitchFamily="34" charset="0"/>
              </a:rPr>
              <a:t>Brestovečkoj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izgrađen - ograničena mogućnost povezivanja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60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8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552" y="44624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Postojeće stanje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7544" y="417378"/>
            <a:ext cx="8212587" cy="5798673"/>
            <a:chOff x="827585" y="671593"/>
            <a:chExt cx="7852546" cy="5544458"/>
          </a:xfrm>
        </p:grpSpPr>
        <p:pic>
          <p:nvPicPr>
            <p:cNvPr id="6151" name="Picture 7" descr="IMG_20190430_12000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" t="14056" r="1774" b="4527"/>
            <a:stretch/>
          </p:blipFill>
          <p:spPr bwMode="auto">
            <a:xfrm>
              <a:off x="2627784" y="4875972"/>
              <a:ext cx="2038474" cy="1335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6" t="6505" b="11258"/>
            <a:stretch/>
          </p:blipFill>
          <p:spPr bwMode="auto">
            <a:xfrm>
              <a:off x="4742946" y="4876273"/>
              <a:ext cx="1917286" cy="13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9" descr="IMG_20190430_12111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2" r="1414" b="8333"/>
            <a:stretch/>
          </p:blipFill>
          <p:spPr bwMode="auto">
            <a:xfrm>
              <a:off x="6732109" y="4880150"/>
              <a:ext cx="1944206" cy="1335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" name="Picture 10" descr="IMG_20190430_12112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7" t="6035" r="5897" b="16533"/>
            <a:stretch/>
          </p:blipFill>
          <p:spPr bwMode="auto">
            <a:xfrm>
              <a:off x="827585" y="4880150"/>
              <a:ext cx="1727960" cy="1335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3" t="9438" b="5232"/>
            <a:stretch/>
          </p:blipFill>
          <p:spPr bwMode="auto">
            <a:xfrm>
              <a:off x="6735925" y="2062072"/>
              <a:ext cx="1944206" cy="1335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IMG_20190430_11211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7" b="18341"/>
            <a:stretch/>
          </p:blipFill>
          <p:spPr bwMode="auto">
            <a:xfrm>
              <a:off x="6735925" y="671593"/>
              <a:ext cx="1938585" cy="1335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 descr="IMG_20190430_11364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0" t="13717" r="633" b="3098"/>
            <a:stretch/>
          </p:blipFill>
          <p:spPr bwMode="auto">
            <a:xfrm>
              <a:off x="6735925" y="3477297"/>
              <a:ext cx="1944206" cy="1335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"/>
            <a:stretch/>
          </p:blipFill>
          <p:spPr bwMode="auto">
            <a:xfrm>
              <a:off x="831401" y="671593"/>
              <a:ext cx="5836702" cy="414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4318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30266" r="42710" b="16925"/>
          <a:stretch/>
        </p:blipFill>
        <p:spPr bwMode="auto">
          <a:xfrm>
            <a:off x="5355920" y="1412776"/>
            <a:ext cx="3248528" cy="307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188640"/>
            <a:ext cx="799288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Planiranje predškolske ustanove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analiza mreže predškolskih ustanova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prema planskim pokazateljima, deficit je na području Sesveta  </a:t>
            </a: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5028" r="2930" b="2267"/>
          <a:stretch>
            <a:fillRect/>
          </a:stretch>
        </p:blipFill>
        <p:spPr bwMode="auto">
          <a:xfrm>
            <a:off x="539552" y="1412776"/>
            <a:ext cx="447046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4" y="4725144"/>
            <a:ext cx="5205630" cy="11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580112" y="1556792"/>
            <a:ext cx="1008112" cy="100811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607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7393</TotalTime>
  <Words>1571</Words>
  <Application>Microsoft Office PowerPoint</Application>
  <PresentationFormat>On-screen Show (4:3)</PresentationFormat>
  <Paragraphs>187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Arial Narrow</vt:lpstr>
      <vt:lpstr>Calibri</vt:lpstr>
      <vt:lpstr>Times New Roman</vt:lpstr>
      <vt:lpstr>Office tema</vt:lpstr>
      <vt:lpstr>1_Office 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Luka</dc:creator>
  <cp:lastModifiedBy>Klara Gržin</cp:lastModifiedBy>
  <cp:revision>292</cp:revision>
  <dcterms:created xsi:type="dcterms:W3CDTF">2018-11-02T10:42:05Z</dcterms:created>
  <dcterms:modified xsi:type="dcterms:W3CDTF">2020-06-08T13:39:55Z</dcterms:modified>
</cp:coreProperties>
</file>